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7E83947F-4F0A-4EC2-9F0F-0326D5E01AC2}">
  <a:tblStyle styleId="{7E83947F-4F0A-4EC2-9F0F-0326D5E01AC2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schemas.openxmlformats.org/officeDocument/2006/relationships/slide" Target="slides/slide19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Sandra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Jessica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Sandra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Sandra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Jessica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Jessica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Sandra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Sandra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Jessica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Sandra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Jessica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Jessica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Sandra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Sandra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Jessica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Sandra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Jessica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Shape 27"/>
          <p:cNvGrpSpPr/>
          <p:nvPr/>
        </p:nvGrpSpPr>
        <p:grpSpPr>
          <a:xfrm flipH="1" rot="10800000">
            <a:off x="0" y="-534"/>
            <a:ext cx="9162288" cy="3086303"/>
            <a:chOff x="-7937" y="4255637"/>
            <a:chExt cx="9144000" cy="2606675"/>
          </a:xfrm>
        </p:grpSpPr>
        <p:sp>
          <p:nvSpPr>
            <p:cNvPr id="28" name="Shape 28"/>
            <p:cNvSpPr/>
            <p:nvPr/>
          </p:nvSpPr>
          <p:spPr>
            <a:xfrm>
              <a:off x="1958975" y="4315962"/>
              <a:ext cx="79375" cy="12700"/>
            </a:xfrm>
            <a:custGeom>
              <a:pathLst>
                <a:path extrusionOk="0" h="8" w="5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8812213" y="4306437"/>
              <a:ext cx="323850" cy="25400"/>
            </a:xfrm>
            <a:custGeom>
              <a:pathLst>
                <a:path extrusionOk="0" h="16" w="204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4943476" y="4322312"/>
              <a:ext cx="92075" cy="15875"/>
            </a:xfrm>
            <a:custGeom>
              <a:pathLst>
                <a:path extrusionOk="0" h="10" w="58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4718051" y="4319137"/>
              <a:ext cx="104775" cy="9525"/>
            </a:xfrm>
            <a:custGeom>
              <a:pathLst>
                <a:path extrusionOk="0" h="6" w="66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3927476" y="4331837"/>
              <a:ext cx="12700" cy="3175"/>
            </a:xfrm>
            <a:custGeom>
              <a:pathLst>
                <a:path extrusionOk="0" h="2" w="8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3792537" y="4315962"/>
              <a:ext cx="65088" cy="12700"/>
            </a:xfrm>
            <a:custGeom>
              <a:pathLst>
                <a:path extrusionOk="0" h="8" w="41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2363788" y="4328662"/>
              <a:ext cx="225425" cy="15875"/>
            </a:xfrm>
            <a:custGeom>
              <a:pathLst>
                <a:path extrusionOk="0" h="10" w="142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2509838" y="4331837"/>
              <a:ext cx="44450" cy="3175"/>
            </a:xfrm>
            <a:custGeom>
              <a:pathLst>
                <a:path extrusionOk="0" h="2" w="28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3224213" y="4328662"/>
              <a:ext cx="15875" cy="3175"/>
            </a:xfrm>
            <a:custGeom>
              <a:pathLst>
                <a:path extrusionOk="0" h="2" w="1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2155825" y="4328662"/>
              <a:ext cx="246062" cy="15875"/>
            </a:xfrm>
            <a:custGeom>
              <a:pathLst>
                <a:path extrusionOk="0" h="10" w="155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2538413" y="4312787"/>
              <a:ext cx="85725" cy="6350"/>
            </a:xfrm>
            <a:custGeom>
              <a:pathLst>
                <a:path extrusionOk="0" h="4" w="54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7788275" y="4290562"/>
              <a:ext cx="19050" cy="3175"/>
            </a:xfrm>
            <a:custGeom>
              <a:pathLst>
                <a:path extrusionOk="0" h="2" w="12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7581900" y="4287387"/>
              <a:ext cx="3175" cy="6350"/>
            </a:xfrm>
            <a:custGeom>
              <a:pathLst>
                <a:path extrusionOk="0" h="4" w="2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4556126" y="4335012"/>
              <a:ext cx="6350" cy="3175"/>
            </a:xfrm>
            <a:custGeom>
              <a:pathLst>
                <a:path extrusionOk="0" h="2" w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4530726" y="4338187"/>
              <a:ext cx="3175" cy="3175"/>
            </a:xfrm>
            <a:custGeom>
              <a:pathLst>
                <a:path extrusionOk="0" h="2" w="2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4521201" y="4341362"/>
              <a:ext cx="9525" cy="3175"/>
            </a:xfrm>
            <a:custGeom>
              <a:pathLst>
                <a:path extrusionOk="0" h="2" w="6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4546601" y="4338187"/>
              <a:ext cx="9525" cy="3175"/>
            </a:xfrm>
            <a:custGeom>
              <a:pathLst>
                <a:path extrusionOk="0" h="2" w="6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-7937" y="4255637"/>
              <a:ext cx="9134475" cy="2606675"/>
            </a:xfrm>
            <a:custGeom>
              <a:pathLst>
                <a:path extrusionOk="0" h="1642" w="5754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4533901" y="4328662"/>
              <a:ext cx="25400" cy="9525"/>
            </a:xfrm>
            <a:custGeom>
              <a:pathLst>
                <a:path extrusionOk="0" h="6" w="16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8315325" y="4306437"/>
              <a:ext cx="31750" cy="3175"/>
            </a:xfrm>
            <a:custGeom>
              <a:pathLst>
                <a:path extrusionOk="0" h="2" w="2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4794251" y="4319137"/>
              <a:ext cx="85725" cy="12700"/>
            </a:xfrm>
            <a:custGeom>
              <a:pathLst>
                <a:path extrusionOk="0" h="8" w="54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4587876" y="4315962"/>
              <a:ext cx="95250" cy="6350"/>
            </a:xfrm>
            <a:custGeom>
              <a:pathLst>
                <a:path extrusionOk="0" h="4" w="6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3863976" y="4328662"/>
              <a:ext cx="12700" cy="6350"/>
            </a:xfrm>
            <a:custGeom>
              <a:pathLst>
                <a:path extrusionOk="0" h="4" w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3738562" y="4315962"/>
              <a:ext cx="60325" cy="12700"/>
            </a:xfrm>
            <a:custGeom>
              <a:pathLst>
                <a:path extrusionOk="0" h="8" w="38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2894013" y="4344537"/>
              <a:ext cx="47625" cy="3175"/>
            </a:xfrm>
            <a:custGeom>
              <a:pathLst>
                <a:path extrusionOk="0" h="2" w="3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7213600" y="4290562"/>
              <a:ext cx="6350" cy="3175"/>
            </a:xfrm>
            <a:custGeom>
              <a:pathLst>
                <a:path extrusionOk="0" h="2" w="4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1787525" y="4331837"/>
              <a:ext cx="28575" cy="3175"/>
            </a:xfrm>
            <a:custGeom>
              <a:pathLst>
                <a:path extrusionOk="0" h="2" w="18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1816100" y="4335012"/>
              <a:ext cx="44450" cy="6350"/>
            </a:xfrm>
            <a:custGeom>
              <a:pathLst>
                <a:path extrusionOk="0" h="4" w="28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Shape 59"/>
          <p:cNvSpPr txBox="1"/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buNone/>
              <a:defRPr i="1" sz="2400"/>
            </a:lvl1pPr>
            <a:lvl2pPr lvl="1" algn="ctr">
              <a:spcBef>
                <a:spcPts val="0"/>
              </a:spcBef>
              <a:buNone/>
              <a:defRPr i="1"/>
            </a:lvl2pPr>
            <a:lvl3pPr lvl="2" algn="ctr">
              <a:spcBef>
                <a:spcPts val="0"/>
              </a:spcBef>
              <a:buNone/>
              <a:defRPr i="1"/>
            </a:lvl3pPr>
            <a:lvl4pPr lvl="3" algn="ctr">
              <a:spcBef>
                <a:spcPts val="0"/>
              </a:spcBef>
              <a:buSzPct val="100000"/>
              <a:buNone/>
              <a:defRPr i="1" sz="2400"/>
            </a:lvl4pPr>
            <a:lvl5pPr lvl="4" algn="ctr">
              <a:spcBef>
                <a:spcPts val="0"/>
              </a:spcBef>
              <a:buSzPct val="100000"/>
              <a:buNone/>
              <a:defRPr i="1" sz="2400"/>
            </a:lvl5pPr>
            <a:lvl6pPr lvl="5" algn="ctr">
              <a:spcBef>
                <a:spcPts val="0"/>
              </a:spcBef>
              <a:buSzPct val="100000"/>
              <a:buNone/>
              <a:defRPr i="1" sz="2400"/>
            </a:lvl6pPr>
            <a:lvl7pPr lvl="6" algn="ctr">
              <a:spcBef>
                <a:spcPts val="0"/>
              </a:spcBef>
              <a:buSzPct val="100000"/>
              <a:buNone/>
              <a:defRPr i="1" sz="2400"/>
            </a:lvl7pPr>
            <a:lvl8pPr lvl="7" algn="ctr">
              <a:spcBef>
                <a:spcPts val="0"/>
              </a:spcBef>
              <a:buSzPct val="100000"/>
              <a:buNone/>
              <a:defRPr i="1" sz="2400"/>
            </a:lvl8pPr>
            <a:lvl9pPr lvl="8" algn="ctr">
              <a:spcBef>
                <a:spcPts val="0"/>
              </a:spcBef>
              <a:buSzPct val="100000"/>
              <a:buNone/>
              <a:defRPr i="1" sz="2400"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457200" y="1297780"/>
            <a:ext cx="4041600" cy="3627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2" type="body"/>
          </p:nvPr>
        </p:nvSpPr>
        <p:spPr>
          <a:xfrm>
            <a:off x="4645148" y="1297780"/>
            <a:ext cx="4041600" cy="3627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Shape 75"/>
          <p:cNvGrpSpPr/>
          <p:nvPr/>
        </p:nvGrpSpPr>
        <p:grpSpPr>
          <a:xfrm>
            <a:off x="0" y="4082016"/>
            <a:ext cx="9162288" cy="1073168"/>
            <a:chOff x="-7937" y="4255637"/>
            <a:chExt cx="9144000" cy="2606675"/>
          </a:xfrm>
        </p:grpSpPr>
        <p:sp>
          <p:nvSpPr>
            <p:cNvPr id="76" name="Shape 76"/>
            <p:cNvSpPr/>
            <p:nvPr/>
          </p:nvSpPr>
          <p:spPr>
            <a:xfrm>
              <a:off x="1958975" y="4315962"/>
              <a:ext cx="79375" cy="12700"/>
            </a:xfrm>
            <a:custGeom>
              <a:pathLst>
                <a:path extrusionOk="0" h="8" w="5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8812213" y="4306437"/>
              <a:ext cx="323850" cy="25400"/>
            </a:xfrm>
            <a:custGeom>
              <a:pathLst>
                <a:path extrusionOk="0" h="16" w="204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4943476" y="4322312"/>
              <a:ext cx="92075" cy="15875"/>
            </a:xfrm>
            <a:custGeom>
              <a:pathLst>
                <a:path extrusionOk="0" h="10" w="58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4718051" y="4319137"/>
              <a:ext cx="104775" cy="9525"/>
            </a:xfrm>
            <a:custGeom>
              <a:pathLst>
                <a:path extrusionOk="0" h="6" w="66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3927476" y="4331837"/>
              <a:ext cx="12700" cy="3175"/>
            </a:xfrm>
            <a:custGeom>
              <a:pathLst>
                <a:path extrusionOk="0" h="2" w="8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3792537" y="4315962"/>
              <a:ext cx="65088" cy="12700"/>
            </a:xfrm>
            <a:custGeom>
              <a:pathLst>
                <a:path extrusionOk="0" h="8" w="41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2363788" y="4328662"/>
              <a:ext cx="225425" cy="15875"/>
            </a:xfrm>
            <a:custGeom>
              <a:pathLst>
                <a:path extrusionOk="0" h="10" w="142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2509838" y="4331837"/>
              <a:ext cx="44450" cy="3175"/>
            </a:xfrm>
            <a:custGeom>
              <a:pathLst>
                <a:path extrusionOk="0" h="2" w="28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3224213" y="4328662"/>
              <a:ext cx="15875" cy="3175"/>
            </a:xfrm>
            <a:custGeom>
              <a:pathLst>
                <a:path extrusionOk="0" h="2" w="1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2155825" y="4328662"/>
              <a:ext cx="246062" cy="15875"/>
            </a:xfrm>
            <a:custGeom>
              <a:pathLst>
                <a:path extrusionOk="0" h="10" w="155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2538413" y="4312787"/>
              <a:ext cx="85725" cy="6350"/>
            </a:xfrm>
            <a:custGeom>
              <a:pathLst>
                <a:path extrusionOk="0" h="4" w="54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7788275" y="4290562"/>
              <a:ext cx="19050" cy="3175"/>
            </a:xfrm>
            <a:custGeom>
              <a:pathLst>
                <a:path extrusionOk="0" h="2" w="12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581900" y="4287387"/>
              <a:ext cx="3175" cy="6350"/>
            </a:xfrm>
            <a:custGeom>
              <a:pathLst>
                <a:path extrusionOk="0" h="4" w="2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4556126" y="4335012"/>
              <a:ext cx="6350" cy="3175"/>
            </a:xfrm>
            <a:custGeom>
              <a:pathLst>
                <a:path extrusionOk="0" h="2" w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530726" y="4338187"/>
              <a:ext cx="3175" cy="3175"/>
            </a:xfrm>
            <a:custGeom>
              <a:pathLst>
                <a:path extrusionOk="0" h="2" w="2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521201" y="4341362"/>
              <a:ext cx="9525" cy="3175"/>
            </a:xfrm>
            <a:custGeom>
              <a:pathLst>
                <a:path extrusionOk="0" h="2" w="6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4546601" y="4338187"/>
              <a:ext cx="9525" cy="3175"/>
            </a:xfrm>
            <a:custGeom>
              <a:pathLst>
                <a:path extrusionOk="0" h="2" w="6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-7937" y="4255637"/>
              <a:ext cx="9134475" cy="2606675"/>
            </a:xfrm>
            <a:custGeom>
              <a:pathLst>
                <a:path extrusionOk="0" h="1642" w="5754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4533901" y="4328662"/>
              <a:ext cx="25400" cy="9525"/>
            </a:xfrm>
            <a:custGeom>
              <a:pathLst>
                <a:path extrusionOk="0" h="6" w="16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8315325" y="4306437"/>
              <a:ext cx="31750" cy="3175"/>
            </a:xfrm>
            <a:custGeom>
              <a:pathLst>
                <a:path extrusionOk="0" h="2" w="2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4794251" y="4319137"/>
              <a:ext cx="85725" cy="12700"/>
            </a:xfrm>
            <a:custGeom>
              <a:pathLst>
                <a:path extrusionOk="0" h="8" w="54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4587876" y="4315962"/>
              <a:ext cx="95250" cy="6350"/>
            </a:xfrm>
            <a:custGeom>
              <a:pathLst>
                <a:path extrusionOk="0" h="4" w="6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3863976" y="4328662"/>
              <a:ext cx="12700" cy="6350"/>
            </a:xfrm>
            <a:custGeom>
              <a:pathLst>
                <a:path extrusionOk="0" h="4" w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3738562" y="4315962"/>
              <a:ext cx="60325" cy="12700"/>
            </a:xfrm>
            <a:custGeom>
              <a:pathLst>
                <a:path extrusionOk="0" h="8" w="38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2894013" y="4344537"/>
              <a:ext cx="47625" cy="3175"/>
            </a:xfrm>
            <a:custGeom>
              <a:pathLst>
                <a:path extrusionOk="0" h="2" w="3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7213600" y="4290562"/>
              <a:ext cx="6350" cy="3175"/>
            </a:xfrm>
            <a:custGeom>
              <a:pathLst>
                <a:path extrusionOk="0" h="2" w="4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1787525" y="4331837"/>
              <a:ext cx="28575" cy="3175"/>
            </a:xfrm>
            <a:custGeom>
              <a:pathLst>
                <a:path extrusionOk="0" h="2" w="18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1816100" y="4335012"/>
              <a:ext cx="44450" cy="6350"/>
            </a:xfrm>
            <a:custGeom>
              <a:pathLst>
                <a:path extrusionOk="0" h="4" w="28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7" name="Shape 107"/>
          <p:cNvSpPr txBox="1"/>
          <p:nvPr>
            <p:ph idx="1" type="body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i="1" sz="2400">
                <a:solidFill>
                  <a:schemeClr val="lt2"/>
                </a:solidFill>
              </a:defRPr>
            </a:lvl1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0"/>
            <a:ext cx="9159875" cy="5148512"/>
            <a:chOff x="0" y="0"/>
            <a:chExt cx="5770" cy="4324"/>
          </a:xfrm>
        </p:grpSpPr>
        <p:sp>
          <p:nvSpPr>
            <p:cNvPr id="7" name="Shape 7"/>
            <p:cNvSpPr/>
            <p:nvPr/>
          </p:nvSpPr>
          <p:spPr>
            <a:xfrm>
              <a:off x="69" y="91"/>
              <a:ext cx="5700" cy="41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0" y="0"/>
              <a:ext cx="5760" cy="4324"/>
            </a:xfrm>
            <a:custGeom>
              <a:pathLst>
                <a:path extrusionOk="0" h="4138" w="562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0" y="3306"/>
                  </a:lnTo>
                  <a:lnTo>
                    <a:pt x="42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2" y="3240"/>
                  </a:lnTo>
                  <a:lnTo>
                    <a:pt x="160" y="3242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6" y="3306"/>
                  </a:lnTo>
                  <a:lnTo>
                    <a:pt x="194" y="3304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0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58" y="156"/>
                  </a:lnTo>
                  <a:lnTo>
                    <a:pt x="760" y="154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2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4" y="90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4" y="1536"/>
                  </a:lnTo>
                  <a:lnTo>
                    <a:pt x="952" y="1538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2" y="80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8" y="752"/>
                  </a:lnTo>
                  <a:lnTo>
                    <a:pt x="1144" y="768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4" y="2302"/>
                  </a:lnTo>
                  <a:lnTo>
                    <a:pt x="1540" y="2300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6" y="290"/>
                  </a:lnTo>
                  <a:lnTo>
                    <a:pt x="2658" y="288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4" y="72"/>
                  </a:lnTo>
                  <a:lnTo>
                    <a:pt x="2556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718" y="4114"/>
                  </a:lnTo>
                  <a:lnTo>
                    <a:pt x="269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30" y="50"/>
                  </a:lnTo>
                  <a:lnTo>
                    <a:pt x="2852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802" y="4114"/>
                  </a:lnTo>
                  <a:lnTo>
                    <a:pt x="2780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2" y="270"/>
                  </a:lnTo>
                  <a:lnTo>
                    <a:pt x="2870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2" y="1664"/>
                  </a:lnTo>
                  <a:lnTo>
                    <a:pt x="2990" y="1668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8" y="4092"/>
                  </a:lnTo>
                  <a:lnTo>
                    <a:pt x="3076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54" y="2182"/>
                  </a:lnTo>
                  <a:lnTo>
                    <a:pt x="3348" y="2190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0" y="4076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4" y="4008"/>
                  </a:lnTo>
                  <a:lnTo>
                    <a:pt x="4872" y="4010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6" y="3066"/>
                  </a:lnTo>
                  <a:lnTo>
                    <a:pt x="4944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24" y="3188"/>
                  </a:lnTo>
                  <a:lnTo>
                    <a:pt x="5018" y="3194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6"/>
                  </a:lnTo>
                  <a:lnTo>
                    <a:pt x="5584" y="788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2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lnTo>
                    <a:pt x="5528" y="3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" name="Shape 9"/>
          <p:cNvGrpSpPr/>
          <p:nvPr/>
        </p:nvGrpSpPr>
        <p:grpSpPr>
          <a:xfrm>
            <a:off x="3175" y="457200"/>
            <a:ext cx="8302625" cy="2840831"/>
            <a:chOff x="3175" y="609600"/>
            <a:chExt cx="8302625" cy="3787775"/>
          </a:xfrm>
        </p:grpSpPr>
        <p:sp>
          <p:nvSpPr>
            <p:cNvPr id="10" name="Shape 10"/>
            <p:cNvSpPr/>
            <p:nvPr/>
          </p:nvSpPr>
          <p:spPr>
            <a:xfrm>
              <a:off x="5470525" y="609600"/>
              <a:ext cx="654050" cy="314325"/>
            </a:xfrm>
            <a:custGeom>
              <a:pathLst>
                <a:path extrusionOk="0" h="198" w="412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5959475" y="717550"/>
              <a:ext cx="225425" cy="95250"/>
            </a:xfrm>
            <a:custGeom>
              <a:pathLst>
                <a:path extrusionOk="0" h="60" w="142">
                  <a:moveTo>
                    <a:pt x="142" y="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42" y="2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75200" y="2952750"/>
              <a:ext cx="60325" cy="15875"/>
            </a:xfrm>
            <a:custGeom>
              <a:pathLst>
                <a:path extrusionOk="0" h="10" w="38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705600" y="622300"/>
              <a:ext cx="1600200" cy="771525"/>
            </a:xfrm>
            <a:custGeom>
              <a:pathLst>
                <a:path extrusionOk="0" h="486" w="1008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6604000" y="2200275"/>
              <a:ext cx="200025" cy="15875"/>
            </a:xfrm>
            <a:custGeom>
              <a:pathLst>
                <a:path extrusionOk="0" h="10" w="126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530975" y="2206625"/>
              <a:ext cx="228600" cy="53975"/>
            </a:xfrm>
            <a:custGeom>
              <a:pathLst>
                <a:path extrusionOk="0" h="34" w="144">
                  <a:moveTo>
                    <a:pt x="118" y="34"/>
                  </a:moveTo>
                  <a:lnTo>
                    <a:pt x="144" y="18"/>
                  </a:ln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8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6200775" y="2482850"/>
              <a:ext cx="444500" cy="66675"/>
            </a:xfrm>
            <a:custGeom>
              <a:pathLst>
                <a:path extrusionOk="0" h="42" w="28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140" y="14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610350" y="2260600"/>
              <a:ext cx="107950" cy="19050"/>
            </a:xfrm>
            <a:custGeom>
              <a:pathLst>
                <a:path extrusionOk="0" h="12" w="68">
                  <a:moveTo>
                    <a:pt x="40" y="12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880225" y="2025650"/>
              <a:ext cx="180975" cy="95250"/>
            </a:xfrm>
            <a:custGeom>
              <a:pathLst>
                <a:path extrusionOk="0" h="60" w="114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581775" y="1924050"/>
              <a:ext cx="533400" cy="104775"/>
            </a:xfrm>
            <a:custGeom>
              <a:pathLst>
                <a:path extrusionOk="0" h="66" w="336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6661150" y="1730375"/>
              <a:ext cx="815975" cy="257175"/>
            </a:xfrm>
            <a:custGeom>
              <a:pathLst>
                <a:path extrusionOk="0" h="162" w="514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733800" y="3667125"/>
              <a:ext cx="139700" cy="31750"/>
            </a:xfrm>
            <a:custGeom>
              <a:pathLst>
                <a:path extrusionOk="0" h="20" w="88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3175" y="812800"/>
              <a:ext cx="6886575" cy="3584575"/>
            </a:xfrm>
            <a:custGeom>
              <a:pathLst>
                <a:path extrusionOk="0" h="2258" w="4338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56" y="1110"/>
                  </a:lnTo>
                  <a:lnTo>
                    <a:pt x="942" y="1106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98" y="1770"/>
                  </a:lnTo>
                  <a:lnTo>
                    <a:pt x="1566" y="1766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3" name="Shape 23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College Admissions Breakfast</a:t>
            </a:r>
          </a:p>
        </p:txBody>
      </p:sp>
      <p:sp>
        <p:nvSpPr>
          <p:cNvPr id="116" name="Shape 116"/>
          <p:cNvSpPr txBox="1"/>
          <p:nvPr>
            <p:ph idx="1" type="subTitle"/>
          </p:nvPr>
        </p:nvSpPr>
        <p:spPr>
          <a:xfrm>
            <a:off x="685800" y="3390900"/>
            <a:ext cx="7772400" cy="66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i="0" lang="en" sz="3000"/>
              <a:t>Jessica Brousseau (A-L)</a:t>
            </a:r>
          </a:p>
          <a:p>
            <a:pPr lvl="0" rtl="0">
              <a:spcBef>
                <a:spcPts val="0"/>
              </a:spcBef>
              <a:buNone/>
            </a:pPr>
            <a:r>
              <a:rPr i="0" lang="en" sz="3000"/>
              <a:t>Sandra Miguez-Fernandes (M-Z)</a:t>
            </a:r>
          </a:p>
          <a:p>
            <a:pPr lv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457200" y="155628"/>
            <a:ext cx="8229600" cy="1044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Letters of Recommendation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457200" y="1145380"/>
            <a:ext cx="8229600" cy="36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914400" rtl="0">
              <a:spcBef>
                <a:spcPts val="0"/>
              </a:spcBef>
            </a:pPr>
            <a:r>
              <a:rPr lang="en"/>
              <a:t>Students will receive 3 letters of recommendation</a:t>
            </a:r>
          </a:p>
          <a:p>
            <a:pPr indent="-228600" lvl="1" marL="1371600" rtl="0">
              <a:spcBef>
                <a:spcPts val="0"/>
              </a:spcBef>
            </a:pPr>
            <a:r>
              <a:rPr lang="en"/>
              <a:t>1- School Counselor</a:t>
            </a:r>
          </a:p>
          <a:p>
            <a:pPr indent="-228600" lvl="1" marL="1371600" rtl="0">
              <a:spcBef>
                <a:spcPts val="0"/>
              </a:spcBef>
            </a:pPr>
            <a:r>
              <a:rPr lang="en"/>
              <a:t>2- Teachers</a:t>
            </a:r>
          </a:p>
          <a:p>
            <a:pPr indent="-228600" lvl="0" marL="914400" rtl="0">
              <a:spcBef>
                <a:spcPts val="0"/>
              </a:spcBef>
            </a:pPr>
            <a:r>
              <a:rPr lang="en"/>
              <a:t>Students must request letters of recommendation from their teachers</a:t>
            </a:r>
          </a:p>
          <a:p>
            <a:pPr indent="-228600" lvl="1" marL="1371600" rtl="0">
              <a:spcBef>
                <a:spcPts val="0"/>
              </a:spcBef>
            </a:pPr>
            <a:r>
              <a:rPr lang="en"/>
              <a:t>Personally- resume &amp; deadlines</a:t>
            </a:r>
          </a:p>
          <a:p>
            <a:pPr indent="-228600" lvl="1" marL="1371600" rtl="0">
              <a:spcBef>
                <a:spcPts val="0"/>
              </a:spcBef>
            </a:pPr>
            <a:r>
              <a:rPr lang="en"/>
              <a:t>Naviance- request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SAT- CollegeBoard</a:t>
            </a:r>
          </a:p>
        </p:txBody>
      </p:sp>
      <p:graphicFrame>
        <p:nvGraphicFramePr>
          <p:cNvPr id="177" name="Shape 177"/>
          <p:cNvGraphicFramePr/>
          <p:nvPr/>
        </p:nvGraphicFramePr>
        <p:xfrm>
          <a:off x="952500" y="1581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{7E83947F-4F0A-4EC2-9F0F-0326D5E01AC2}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i="1" lang="en" sz="1800" u="sng"/>
                        <a:t>Test Date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i="1" lang="en" sz="1800" u="sng"/>
                        <a:t>Registration Deadline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November 5, 2016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October 7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December 3, 2016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November 3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78" name="Shape 178"/>
          <p:cNvSpPr txBox="1"/>
          <p:nvPr/>
        </p:nvSpPr>
        <p:spPr>
          <a:xfrm>
            <a:off x="952500" y="3723200"/>
            <a:ext cx="7239000" cy="9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SAT with writing $54.50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     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Subject Tests  $26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ACT</a:t>
            </a:r>
          </a:p>
        </p:txBody>
      </p:sp>
      <p:graphicFrame>
        <p:nvGraphicFramePr>
          <p:cNvPr id="184" name="Shape 184"/>
          <p:cNvGraphicFramePr/>
          <p:nvPr/>
        </p:nvGraphicFramePr>
        <p:xfrm>
          <a:off x="952500" y="1504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{7E83947F-4F0A-4EC2-9F0F-0326D5E01AC2}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i="1" lang="en" sz="1800" u="sng"/>
                        <a:t>Test Date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i="1" lang="en" sz="1800" u="sng"/>
                        <a:t>Registration Deadline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October 22, 2016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September 30 (Late)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December 10, 2016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October 4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85" name="Shape 185"/>
          <p:cNvSpPr txBox="1"/>
          <p:nvPr/>
        </p:nvSpPr>
        <p:spPr>
          <a:xfrm>
            <a:off x="952500" y="3917875"/>
            <a:ext cx="7900500" cy="9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ACT with writing $56.50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x="457200" y="79428"/>
            <a:ext cx="8229600" cy="1044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Sending Your Scores</a:t>
            </a:r>
          </a:p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457200" y="1145380"/>
            <a:ext cx="8229600" cy="36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500"/>
              <a:t>Students must request that their scores be sent to each school 2 weeks prior to the school’s deadline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500"/>
          </a:p>
          <a:p>
            <a:pPr lvl="0">
              <a:spcBef>
                <a:spcPts val="0"/>
              </a:spcBef>
              <a:buNone/>
            </a:pPr>
            <a:r>
              <a:rPr lang="en" sz="2500"/>
              <a:t>CollegeBoard (SAT)- $12 per report</a:t>
            </a:r>
          </a:p>
          <a:p>
            <a:pPr lvl="0">
              <a:spcBef>
                <a:spcPts val="0"/>
              </a:spcBef>
              <a:buNone/>
            </a:pPr>
            <a:r>
              <a:rPr lang="en" sz="2500"/>
              <a:t>ACT- $12 per report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500"/>
          </a:p>
          <a:p>
            <a:pPr lvl="0">
              <a:spcBef>
                <a:spcPts val="0"/>
              </a:spcBef>
              <a:buNone/>
            </a:pPr>
            <a:r>
              <a:rPr lang="en" sz="2500"/>
              <a:t>* If you are registering for a future test date, you will have the opportunity to request 4 free score reports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Next?</a:t>
            </a:r>
          </a:p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457200" y="1221580"/>
            <a:ext cx="8229600" cy="36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000"/>
              <a:t>Community Service Hours</a:t>
            </a:r>
          </a:p>
          <a:p>
            <a:pPr indent="-355600" lvl="0" marL="9144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2000"/>
              <a:t>Seniors will need to have 30 hours of community service completed prior to graduation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000"/>
              <a:t>Demonstrated Interest</a:t>
            </a:r>
          </a:p>
          <a:p>
            <a:pPr indent="-355600" lvl="0" marL="9144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2000"/>
              <a:t>College reps</a:t>
            </a:r>
          </a:p>
          <a:p>
            <a:pPr indent="-355600" lvl="0" marL="9144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2000"/>
              <a:t>College visits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000"/>
              <a:t>Current Courses</a:t>
            </a:r>
          </a:p>
          <a:p>
            <a:pPr indent="-355600" lvl="0" marL="9144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2000"/>
              <a:t>Colleges will receive final student grades at the end of the year</a:t>
            </a:r>
          </a:p>
          <a:p>
            <a:pPr indent="-355600" lvl="0" marL="9144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2000"/>
              <a:t>Keep up your grades!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457200" y="155628"/>
            <a:ext cx="8229600" cy="1044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Next?</a:t>
            </a:r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As students receive acceptance letters, please have them bring them to the Counseling Office so that the department can makes copies</a:t>
            </a:r>
          </a:p>
          <a:p>
            <a:pPr indent="-228600" lvl="0" marL="914400" rtl="0">
              <a:spcBef>
                <a:spcPts val="0"/>
              </a:spcBef>
            </a:pPr>
            <a:r>
              <a:rPr lang="en"/>
              <a:t>Useful for:</a:t>
            </a:r>
          </a:p>
          <a:p>
            <a:pPr indent="-228600" lvl="1" marL="1371600" rtl="0">
              <a:spcBef>
                <a:spcPts val="0"/>
              </a:spcBef>
            </a:pPr>
            <a:r>
              <a:rPr lang="en"/>
              <a:t>Data tracking</a:t>
            </a:r>
          </a:p>
          <a:p>
            <a:pPr indent="-228600" lvl="1" marL="1371600" rtl="0">
              <a:spcBef>
                <a:spcPts val="0"/>
              </a:spcBef>
            </a:pPr>
            <a:r>
              <a:rPr lang="en"/>
              <a:t>Helping future students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Enter admissions decisions into Naviance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FAFSA</a:t>
            </a:r>
          </a:p>
        </p:txBody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Free Application for Federal Student Aid:</a:t>
            </a:r>
          </a:p>
          <a:p>
            <a:pPr indent="-228600" lvl="0" marL="914400" rtl="0">
              <a:spcBef>
                <a:spcPts val="0"/>
              </a:spcBef>
            </a:pPr>
            <a:r>
              <a:rPr lang="en"/>
              <a:t>Determines Pell Grant and Federal Loan eligibility</a:t>
            </a:r>
          </a:p>
          <a:p>
            <a:pPr indent="-228600" lvl="0" marL="914400" rtl="0">
              <a:spcBef>
                <a:spcPts val="0"/>
              </a:spcBef>
            </a:pPr>
            <a:r>
              <a:rPr lang="en"/>
              <a:t>Create a FSA ID not a PIN</a:t>
            </a:r>
          </a:p>
          <a:p>
            <a:pPr indent="-228600" lvl="0" marL="914400" rtl="0">
              <a:spcBef>
                <a:spcPts val="0"/>
              </a:spcBef>
            </a:pPr>
            <a:r>
              <a:rPr lang="en"/>
              <a:t>Opens October 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CSS Profile</a:t>
            </a:r>
          </a:p>
        </p:txBody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457200" y="1221580"/>
            <a:ext cx="8229600" cy="36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Many schools require that students complete the CSS Profile in addition to FAFSA to determine financial awards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Check your schools to determine CSS profile deadlines!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Scholarships</a:t>
            </a:r>
          </a:p>
        </p:txBody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There are a number of scholarships available to students via the “Scholarship List” in Naviance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Students who need transcripts as a piece of their scholarship application must see Ms. Hart in the Counseling Office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type="title"/>
          </p:nvPr>
        </p:nvSpPr>
        <p:spPr>
          <a:xfrm>
            <a:off x="457200" y="155614"/>
            <a:ext cx="8229600" cy="4791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231000" y="155625"/>
            <a:ext cx="8773500" cy="126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Senior Planning Questionnaire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457200" y="1748450"/>
            <a:ext cx="8229600" cy="2377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Found in the “About Me” section of the students’ Naviance pages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Used to schedule future planning meetings and write detailed letters of recommendation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457200" y="138850"/>
            <a:ext cx="8229600" cy="832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Remind 101</a:t>
            </a:r>
          </a:p>
        </p:txBody>
      </p:sp>
      <p:pic>
        <p:nvPicPr>
          <p:cNvPr id="128" name="Shape 128"/>
          <p:cNvPicPr preferRelativeResize="0"/>
          <p:nvPr/>
        </p:nvPicPr>
        <p:blipFill rotWithShape="1">
          <a:blip r:embed="rId3">
            <a:alphaModFix/>
          </a:blip>
          <a:srcRect b="10548" l="26094" r="27613" t="17597"/>
          <a:stretch/>
        </p:blipFill>
        <p:spPr>
          <a:xfrm>
            <a:off x="2256787" y="881850"/>
            <a:ext cx="4630425" cy="404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457200" y="231828"/>
            <a:ext cx="8229600" cy="1044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Profile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457200" y="1373980"/>
            <a:ext cx="8229600" cy="36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9144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For weighted/unweighted GPA and class rank, please see Mrs. Hart in the Counseling Office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u="sng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457200" y="155628"/>
            <a:ext cx="8229600" cy="1044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Naviance- College Search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Super Match</a:t>
            </a:r>
          </a:p>
        </p:txBody>
      </p:sp>
      <p:pic>
        <p:nvPicPr>
          <p:cNvPr id="141" name="Shape 141"/>
          <p:cNvPicPr preferRelativeResize="0"/>
          <p:nvPr/>
        </p:nvPicPr>
        <p:blipFill rotWithShape="1">
          <a:blip r:embed="rId3">
            <a:alphaModFix/>
          </a:blip>
          <a:srcRect b="5798" l="11220" r="12192" t="11365"/>
          <a:stretch/>
        </p:blipFill>
        <p:spPr>
          <a:xfrm>
            <a:off x="3527449" y="1571350"/>
            <a:ext cx="5066524" cy="3080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/>
              <a:t>Naviance &amp; Common App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At this point, seniors should have:</a:t>
            </a:r>
          </a:p>
          <a:p>
            <a:pPr indent="-228600" lvl="0" marL="9144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Added schools to “Schools I’m Applying To”</a:t>
            </a:r>
          </a:p>
          <a:p>
            <a:pPr indent="-228600" lvl="0" marL="9144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Created a Common App account</a:t>
            </a:r>
          </a:p>
          <a:p>
            <a:pPr indent="-228600" lvl="0" marL="9144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Linked their Common App and Naviance accounts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457200" y="155628"/>
            <a:ext cx="8229600" cy="1044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Application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457200" y="1124224"/>
            <a:ext cx="8229600" cy="3801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500"/>
              <a:t>A complete application involves:</a:t>
            </a:r>
          </a:p>
          <a:p>
            <a:pPr indent="-355600" lvl="0" marL="914400" rtl="0">
              <a:spcBef>
                <a:spcPts val="0"/>
              </a:spcBef>
              <a:buSzPct val="100000"/>
            </a:pPr>
            <a:r>
              <a:rPr lang="en" sz="2000"/>
              <a:t>Common App or noncommon application</a:t>
            </a:r>
          </a:p>
          <a:p>
            <a:pPr indent="-355600" lvl="0" marL="914400" rtl="0">
              <a:spcBef>
                <a:spcPts val="0"/>
              </a:spcBef>
              <a:buSzPct val="100000"/>
            </a:pPr>
            <a:r>
              <a:rPr lang="en" sz="2000"/>
              <a:t>Essay and supplemental writings</a:t>
            </a:r>
          </a:p>
          <a:p>
            <a:pPr indent="-355600" lvl="0" marL="914400" rtl="0">
              <a:spcBef>
                <a:spcPts val="0"/>
              </a:spcBef>
              <a:buSzPct val="100000"/>
            </a:pPr>
            <a:r>
              <a:rPr lang="en" sz="2000"/>
              <a:t>Application fee</a:t>
            </a:r>
          </a:p>
          <a:p>
            <a:pPr indent="-355600" lvl="0" marL="914400" rtl="0">
              <a:spcBef>
                <a:spcPts val="0"/>
              </a:spcBef>
              <a:buSzPct val="100000"/>
            </a:pPr>
            <a:r>
              <a:rPr lang="en" sz="2000"/>
              <a:t>Transcript request</a:t>
            </a:r>
          </a:p>
          <a:p>
            <a:pPr indent="-355600" lvl="0" marL="914400" rtl="0">
              <a:spcBef>
                <a:spcPts val="0"/>
              </a:spcBef>
              <a:buSzPct val="100000"/>
            </a:pPr>
            <a:r>
              <a:rPr lang="en" sz="2000"/>
              <a:t>Test score request</a:t>
            </a:r>
          </a:p>
          <a:p>
            <a:pPr indent="-355600" lvl="1" marL="1371600" rtl="0">
              <a:spcBef>
                <a:spcPts val="0"/>
              </a:spcBef>
              <a:buSzPct val="100000"/>
            </a:pPr>
            <a:r>
              <a:rPr lang="en" sz="2000"/>
              <a:t>via CollegeBoard (SAT) or ACT (2 weeks prior to college deadline)</a:t>
            </a:r>
          </a:p>
          <a:p>
            <a:pPr indent="-355600" lvl="1" marL="1371600" rtl="0">
              <a:spcBef>
                <a:spcPts val="0"/>
              </a:spcBef>
              <a:buSzPct val="100000"/>
            </a:pPr>
            <a:r>
              <a:rPr lang="en" sz="2000"/>
              <a:t>Subject tests if applicable</a:t>
            </a:r>
          </a:p>
          <a:p>
            <a:pPr indent="-355600" lvl="0" marL="914400" rtl="0">
              <a:spcBef>
                <a:spcPts val="0"/>
              </a:spcBef>
              <a:buSzPct val="100000"/>
            </a:pPr>
            <a:r>
              <a:rPr lang="en" sz="2000"/>
              <a:t>Letters of recommendation</a:t>
            </a:r>
          </a:p>
          <a:p>
            <a:pPr indent="-355600" lvl="1" marL="1371600">
              <a:spcBef>
                <a:spcPts val="0"/>
              </a:spcBef>
              <a:buSzPct val="100000"/>
            </a:pPr>
            <a:r>
              <a:rPr lang="en" sz="2000"/>
              <a:t>Give teacher resume and deadlines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457200" y="308023"/>
            <a:ext cx="8229600" cy="1588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Application- Community College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457200" y="1949000"/>
            <a:ext cx="8229600" cy="3052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914400" rtl="0">
              <a:spcBef>
                <a:spcPts val="0"/>
              </a:spcBef>
            </a:pPr>
            <a:r>
              <a:rPr lang="en"/>
              <a:t>Complete application</a:t>
            </a:r>
          </a:p>
          <a:p>
            <a:pPr indent="-228600" lvl="0" marL="914400" rtl="0">
              <a:spcBef>
                <a:spcPts val="0"/>
              </a:spcBef>
            </a:pPr>
            <a:r>
              <a:rPr lang="en"/>
              <a:t>Application fee</a:t>
            </a:r>
          </a:p>
          <a:p>
            <a:pPr indent="-228600" lvl="0" marL="914400" rtl="0">
              <a:spcBef>
                <a:spcPts val="0"/>
              </a:spcBef>
            </a:pPr>
            <a:r>
              <a:rPr lang="en"/>
              <a:t>Transcript request</a:t>
            </a:r>
          </a:p>
          <a:p>
            <a:pPr indent="-228600" lvl="0" marL="914400" rtl="0">
              <a:spcBef>
                <a:spcPts val="0"/>
              </a:spcBef>
            </a:pPr>
            <a:r>
              <a:rPr lang="en"/>
              <a:t>Accuplacer test</a:t>
            </a:r>
          </a:p>
          <a:p>
            <a:pPr indent="-228600" lvl="1" marL="1371600">
              <a:spcBef>
                <a:spcPts val="0"/>
              </a:spcBef>
            </a:pPr>
            <a:r>
              <a:rPr lang="en"/>
              <a:t>Scheduled by student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457200" y="155628"/>
            <a:ext cx="8229600" cy="1044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Essay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457200" y="1221580"/>
            <a:ext cx="8229600" cy="36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7350" lvl="0" marL="457200" rtl="0">
              <a:spcBef>
                <a:spcPts val="0"/>
              </a:spcBef>
              <a:buSzPct val="100000"/>
            </a:pPr>
            <a:r>
              <a:rPr lang="en" sz="2500"/>
              <a:t>Students are currently completing their senior essay in their English IV classes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500"/>
          </a:p>
          <a:p>
            <a:pPr indent="-387350" lvl="0" marL="457200" rtl="0">
              <a:spcBef>
                <a:spcPts val="0"/>
              </a:spcBef>
              <a:buSzPct val="100000"/>
            </a:pPr>
            <a:r>
              <a:rPr lang="en" sz="2500"/>
              <a:t>Some schools will require supplemental writings as a piece of their application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500"/>
          </a:p>
          <a:p>
            <a:pPr indent="-387350" lvl="0" marL="457200">
              <a:spcBef>
                <a:spcPts val="0"/>
              </a:spcBef>
              <a:buSzPct val="100000"/>
            </a:pPr>
            <a:r>
              <a:rPr lang="en" sz="2500"/>
              <a:t>Ask your English teacher to look over your essays before submission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